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61" r:id="rId2"/>
    <p:sldId id="292" r:id="rId3"/>
    <p:sldId id="302" r:id="rId4"/>
    <p:sldId id="296" r:id="rId5"/>
    <p:sldId id="297" r:id="rId6"/>
    <p:sldId id="298" r:id="rId7"/>
    <p:sldId id="299" r:id="rId8"/>
    <p:sldId id="300" r:id="rId9"/>
    <p:sldId id="293" r:id="rId10"/>
    <p:sldId id="301" r:id="rId11"/>
  </p:sldIdLst>
  <p:sldSz cx="9144000" cy="6858000" type="screen4x3"/>
  <p:notesSz cx="6858000" cy="9144000"/>
  <p:embeddedFontLst>
    <p:embeddedFont>
      <p:font typeface="Miriam Libre" charset="-79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sto MT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25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517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ceb6bce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ceb6bce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82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ceb6bce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ceb6bce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ceb6bce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ceb6bce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ceb6bce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ceb6bce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43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ceb6bce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ceb6bce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38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ceb6bce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ceb6bce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10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ceb6bce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ceb6bce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05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ceb6bce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ceb6bce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5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ceb6bce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ceb6bce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0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822161"/>
            <a:ext cx="9144003" cy="103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89500" y="1623125"/>
            <a:ext cx="8425500" cy="9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3500"/>
              <a:buNone/>
              <a:defRPr sz="3500" b="1">
                <a:solidFill>
                  <a:srgbClr val="0F16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89500" y="2704892"/>
            <a:ext cx="84255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6A50"/>
              </a:buClr>
              <a:buSzPts val="1800"/>
              <a:buFont typeface="Miriam Libre"/>
              <a:buNone/>
              <a:defRPr>
                <a:solidFill>
                  <a:srgbClr val="EA6A50"/>
                </a:solidFill>
                <a:highlight>
                  <a:srgbClr val="FFFFFF"/>
                </a:highlight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589500" y="1005446"/>
            <a:ext cx="84255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1800"/>
              <a:buFont typeface="Miriam Libre"/>
              <a:buNone/>
              <a:defRPr>
                <a:solidFill>
                  <a:srgbClr val="0F165B"/>
                </a:solidFill>
                <a:highlight>
                  <a:srgbClr val="FFFFFF"/>
                </a:highlight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8" name="Google Shape;18;p2"/>
          <p:cNvCxnSpPr/>
          <p:nvPr/>
        </p:nvCxnSpPr>
        <p:spPr>
          <a:xfrm>
            <a:off x="4567050" y="4311025"/>
            <a:ext cx="9900" cy="783000"/>
          </a:xfrm>
          <a:prstGeom prst="straightConnector1">
            <a:avLst/>
          </a:prstGeom>
          <a:noFill/>
          <a:ln w="9525" cap="flat" cmpd="sng">
            <a:solidFill>
              <a:srgbClr val="0F165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2"/>
          <p:cNvSpPr txBox="1">
            <a:spLocks noGrp="1"/>
          </p:cNvSpPr>
          <p:nvPr>
            <p:ph type="subTitle" idx="3"/>
          </p:nvPr>
        </p:nvSpPr>
        <p:spPr>
          <a:xfrm>
            <a:off x="4786725" y="4440175"/>
            <a:ext cx="34785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1400"/>
              <a:buNone/>
              <a:defRPr sz="1400" b="1">
                <a:solidFill>
                  <a:srgbClr val="0F165B"/>
                </a:solidFill>
                <a:highlight>
                  <a:srgbClr val="FFFFFF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4"/>
          </p:nvPr>
        </p:nvSpPr>
        <p:spPr>
          <a:xfrm>
            <a:off x="1294875" y="4485925"/>
            <a:ext cx="3062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6A50"/>
              </a:buClr>
              <a:buSzPts val="1400"/>
              <a:buFont typeface="Miriam Libre"/>
              <a:buNone/>
              <a:defRPr sz="1400">
                <a:solidFill>
                  <a:srgbClr val="EA6A50"/>
                </a:solidFill>
                <a:highlight>
                  <a:srgbClr val="FFFFFF"/>
                </a:highlight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4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352" y="4730825"/>
            <a:ext cx="2125324" cy="7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4733000" y="6019225"/>
            <a:ext cx="3224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Miriam Libre"/>
                <a:ea typeface="Miriam Libre"/>
                <a:cs typeface="Miriam Libre"/>
                <a:sym typeface="Miriam Libre"/>
              </a:rPr>
              <a:t>This project has received funding from the European Union’s Horizon 2020 research and innovation programme under grant agreement No 101004653</a:t>
            </a:r>
            <a:endParaRPr sz="900">
              <a:solidFill>
                <a:srgbClr val="999999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1316800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00950" y="42648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3532700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y szám 1">
  <p:cSld name="BIG_NUMBER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3168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2800"/>
              <a:buFont typeface="Miriam Libre"/>
              <a:buNone/>
              <a:defRPr sz="2800" b="1"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2800"/>
              <a:buNone/>
              <a:defRPr sz="2800">
                <a:solidFill>
                  <a:srgbClr val="0F165B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2800"/>
              <a:buNone/>
              <a:defRPr sz="2800">
                <a:solidFill>
                  <a:srgbClr val="0F165B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2800"/>
              <a:buNone/>
              <a:defRPr sz="2800">
                <a:solidFill>
                  <a:srgbClr val="0F165B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2800"/>
              <a:buNone/>
              <a:defRPr sz="2800">
                <a:solidFill>
                  <a:srgbClr val="0F165B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2800"/>
              <a:buNone/>
              <a:defRPr sz="2800">
                <a:solidFill>
                  <a:srgbClr val="0F165B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2800"/>
              <a:buNone/>
              <a:defRPr sz="2800">
                <a:solidFill>
                  <a:srgbClr val="0F165B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2800"/>
              <a:buNone/>
              <a:defRPr sz="2800">
                <a:solidFill>
                  <a:srgbClr val="0F165B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2800"/>
              <a:buNone/>
              <a:defRPr sz="2800">
                <a:solidFill>
                  <a:srgbClr val="0F165B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79775" y="2913633"/>
            <a:ext cx="8520600" cy="3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6A50"/>
              </a:buClr>
              <a:buSzPts val="1800"/>
              <a:buFont typeface="Miriam Libre"/>
              <a:buChar char="●"/>
              <a:defRPr sz="1800">
                <a:solidFill>
                  <a:srgbClr val="EA6A50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1400"/>
              <a:buFont typeface="Miriam Libre"/>
              <a:buChar char="○"/>
              <a:defRPr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6A50"/>
              </a:buClr>
              <a:buSzPts val="1400"/>
              <a:buFont typeface="Miriam Libre"/>
              <a:buChar char="■"/>
              <a:defRPr>
                <a:solidFill>
                  <a:srgbClr val="EA6A50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1400"/>
              <a:buFont typeface="Miriam Libre"/>
              <a:buChar char="●"/>
              <a:defRPr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6A50"/>
              </a:buClr>
              <a:buSzPts val="1400"/>
              <a:buFont typeface="Miriam Libre"/>
              <a:buChar char="○"/>
              <a:defRPr>
                <a:solidFill>
                  <a:srgbClr val="EA6A50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1400"/>
              <a:buFont typeface="Miriam Libre"/>
              <a:buChar char="■"/>
              <a:defRPr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6A50"/>
              </a:buClr>
              <a:buSzPts val="1400"/>
              <a:buFont typeface="Miriam Libre"/>
              <a:buChar char="●"/>
              <a:defRPr>
                <a:solidFill>
                  <a:srgbClr val="EA6A50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165B"/>
              </a:buClr>
              <a:buSzPts val="1400"/>
              <a:buFont typeface="Miriam Libre"/>
              <a:buChar char="○"/>
              <a:defRPr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6A50"/>
              </a:buClr>
              <a:buSzPts val="1400"/>
              <a:buFont typeface="Miriam Libre"/>
              <a:buChar char="■"/>
              <a:defRPr>
                <a:solidFill>
                  <a:srgbClr val="EA6A50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100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algn="r">
              <a:buNone/>
              <a:defRPr sz="1100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algn="r">
              <a:buNone/>
              <a:defRPr sz="1100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algn="r">
              <a:buNone/>
              <a:defRPr sz="1100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algn="r">
              <a:buNone/>
              <a:defRPr sz="1100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algn="r">
              <a:buNone/>
              <a:defRPr sz="1100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algn="r">
              <a:buNone/>
              <a:defRPr sz="1100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algn="r">
              <a:buNone/>
              <a:defRPr sz="1100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algn="r">
              <a:buNone/>
              <a:defRPr sz="1100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3" cy="54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5822161"/>
            <a:ext cx="9144003" cy="103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4733000" y="6019225"/>
            <a:ext cx="3224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Miriam Libre"/>
                <a:ea typeface="Miriam Libre"/>
                <a:cs typeface="Miriam Libre"/>
                <a:sym typeface="Miriam Libre"/>
              </a:rPr>
              <a:t>This project has received funding from the European Union’s Horizon 2020 research and innovation programme under grant agreement No 101004653</a:t>
            </a:r>
            <a:endParaRPr sz="900">
              <a:solidFill>
                <a:srgbClr val="999999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589500" y="1411550"/>
            <a:ext cx="8425500" cy="12003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Online workshop on WP 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December 14,2021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3"/>
          </p:nvPr>
        </p:nvSpPr>
        <p:spPr>
          <a:xfrm>
            <a:off x="4733000" y="4440163"/>
            <a:ext cx="39981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Name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>
                <a:solidFill>
                  <a:srgbClr val="EA6A50"/>
                </a:solidFill>
              </a:rPr>
              <a:t>Lyuba Batembergska</a:t>
            </a:r>
            <a:endParaRPr b="0" dirty="0">
              <a:solidFill>
                <a:srgbClr val="EA6A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929496-4BE4-4C90-BF53-65D0D37B5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00" y="6052244"/>
            <a:ext cx="1119360" cy="524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9912F-3BC0-4142-B777-53DA7E80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" y="6043366"/>
            <a:ext cx="1119360" cy="5247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591E34-FEC9-4C24-B70F-FE5CED5C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14" y="1764087"/>
            <a:ext cx="8101738" cy="3325236"/>
          </a:xfrm>
        </p:spPr>
        <p:txBody>
          <a:bodyPr anchor="t">
            <a:normAutofit/>
          </a:bodyPr>
          <a:lstStyle/>
          <a:p>
            <a:pPr marL="971550" lvl="1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Workshops with teachers for recommendations regarding the gaps identified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community work for engaging parents in education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Participatory and interactive teaching tools to overcome the learning gaps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Motivating students to attend school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the school and in-class community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Networking between schools for exchange of 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practices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xmlns="" id="{01FC5025-4996-4776-8316-49FB78A25646}"/>
              </a:ext>
            </a:extLst>
          </p:cNvPr>
          <p:cNvSpPr txBox="1"/>
          <p:nvPr/>
        </p:nvSpPr>
        <p:spPr>
          <a:xfrm>
            <a:off x="292073" y="1087009"/>
            <a:ext cx="618466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riam Libre"/>
                <a:ea typeface="Miriam Libre"/>
                <a:cs typeface="Miriam Libre"/>
                <a:sym typeface="Miriam Libre"/>
              </a:rPr>
              <a:t>Issues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riam Libre"/>
                <a:ea typeface="Miriam Libre"/>
                <a:cs typeface="Miriam Libre"/>
                <a:sym typeface="Miriam Libre"/>
              </a:rPr>
              <a:t>to be considered when planning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riam Libre"/>
                <a:ea typeface="Miriam Libre"/>
                <a:cs typeface="Miriam Libre"/>
                <a:sym typeface="Miriam Libre"/>
              </a:rPr>
              <a:t>WP3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riam Libre"/>
                <a:ea typeface="Miriam Libre"/>
                <a:cs typeface="Miriam Libre"/>
                <a:sym typeface="Miriam Libre"/>
              </a:rPr>
              <a:t>and 4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0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9912F-3BC0-4142-B777-53DA7E80F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4" y="6043366"/>
            <a:ext cx="1119360" cy="5247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591E34-FEC9-4C24-B70F-FE5CED5C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14" y="1764087"/>
            <a:ext cx="8101738" cy="3325236"/>
          </a:xfrm>
        </p:spPr>
        <p:txBody>
          <a:bodyPr anchor="t">
            <a:normAutofit/>
          </a:bodyPr>
          <a:lstStyle/>
          <a:p>
            <a:pPr marL="228600" indent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C00000"/>
              </a:solidFill>
            </a:endParaRPr>
          </a:p>
          <a:p>
            <a:pPr marL="228600" indent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76391"/>
              </p:ext>
            </p:extLst>
          </p:nvPr>
        </p:nvGraphicFramePr>
        <p:xfrm>
          <a:off x="1504674" y="1425548"/>
          <a:ext cx="5875337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5874999" imgH="4198571" progId="Word.Document.12">
                  <p:embed/>
                </p:oleObj>
              </mc:Choice>
              <mc:Fallback>
                <p:oleObj name="Document" r:id="rId5" imgW="5874999" imgH="4198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4674" y="1425548"/>
                        <a:ext cx="5875337" cy="419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9912F-3BC0-4142-B777-53DA7E80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" y="6043366"/>
            <a:ext cx="1119360" cy="524700"/>
          </a:xfrm>
          <a:prstGeom prst="rect">
            <a:avLst/>
          </a:prstGeom>
        </p:spPr>
      </p:pic>
      <p:sp>
        <p:nvSpPr>
          <p:cNvPr id="4" name="Google Shape;80;p15">
            <a:extLst>
              <a:ext uri="{FF2B5EF4-FFF2-40B4-BE49-F238E27FC236}">
                <a16:creationId xmlns:a16="http://schemas.microsoft.com/office/drawing/2014/main" xmlns="" id="{25BAB0C8-916B-49EA-82A3-C6F366D77E04}"/>
              </a:ext>
            </a:extLst>
          </p:cNvPr>
          <p:cNvSpPr txBox="1"/>
          <p:nvPr/>
        </p:nvSpPr>
        <p:spPr>
          <a:xfrm>
            <a:off x="292073" y="667502"/>
            <a:ext cx="58867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1600" b="1" dirty="0"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rPr>
              <a:t>WORK PACKAGE 1 </a:t>
            </a:r>
            <a:r>
              <a:rPr lang="en-GB" sz="1600" b="1" dirty="0">
                <a:solidFill>
                  <a:srgbClr val="EA6A50"/>
                </a:solidFill>
                <a:latin typeface="Miriam Libre"/>
                <a:ea typeface="Miriam Libre"/>
                <a:cs typeface="Miriam Libre"/>
                <a:sym typeface="Miriam Libre"/>
              </a:rPr>
              <a:t>|</a:t>
            </a:r>
            <a:r>
              <a:rPr lang="en-GB" sz="1600" b="1" dirty="0"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rPr>
              <a:t> </a:t>
            </a:r>
            <a:r>
              <a:rPr lang="en-US" sz="1600" b="1" dirty="0"/>
              <a:t>Mapping, Analysis &amp; Evaluation</a:t>
            </a:r>
            <a:endParaRPr sz="1600" b="1" dirty="0">
              <a:solidFill>
                <a:srgbClr val="0F165B"/>
              </a:solidFill>
              <a:highlight>
                <a:srgbClr val="F1E8B5"/>
              </a:highlight>
              <a:latin typeface="Miriam Libre"/>
              <a:ea typeface="Miriam Libre"/>
              <a:cs typeface="Miriam Libre"/>
              <a:sym typeface="Miriam Libre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591E34-FEC9-4C24-B70F-FE5CED5C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14" y="1764087"/>
            <a:ext cx="8101738" cy="3325236"/>
          </a:xfrm>
        </p:spPr>
        <p:txBody>
          <a:bodyPr anchor="t">
            <a:normAutofit lnSpcReduction="10000"/>
          </a:bodyPr>
          <a:lstStyle/>
          <a:p>
            <a:pPr marL="0" indent="0"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A.1.1.1. </a:t>
            </a:r>
            <a:r>
              <a:rPr lang="en-US" sz="1900" b="1" dirty="0">
                <a:solidFill>
                  <a:srgbClr val="C00000"/>
                </a:solidFill>
              </a:rPr>
              <a:t>Mapping the state-of-art </a:t>
            </a: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C00000"/>
                </a:solidFill>
              </a:rPr>
              <a:t>Activities implemented</a:t>
            </a:r>
            <a:r>
              <a:rPr lang="en-US" sz="1900" dirty="0">
                <a:solidFill>
                  <a:schemeClr val="tx1"/>
                </a:solidFill>
              </a:rPr>
              <a:t>:</a:t>
            </a:r>
          </a:p>
          <a:p>
            <a:pPr marL="685800" lvl="1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Conducted the mapping of the state-of-art in Bulgaria, including: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Legislative framework in Bulgaria towards vulnerable communities analyze;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Mapping policy measures in Bulgaria towards bridging gaps in education; 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Mapping targeted measures towards children from ethnic minorities; 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Mapping policies and channels for professional training and qualification of pedagogical staff in Bulgaria.</a:t>
            </a:r>
          </a:p>
          <a:p>
            <a:pPr marL="228600" indent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C00000"/>
              </a:solidFill>
            </a:endParaRPr>
          </a:p>
          <a:p>
            <a:pPr marL="228600" indent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xmlns="" id="{01FC5025-4996-4776-8316-49FB78A25646}"/>
              </a:ext>
            </a:extLst>
          </p:cNvPr>
          <p:cNvSpPr txBox="1"/>
          <p:nvPr/>
        </p:nvSpPr>
        <p:spPr>
          <a:xfrm>
            <a:off x="292073" y="1087009"/>
            <a:ext cx="698761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1600" dirty="0"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rPr>
              <a:t>Task 1.1. </a:t>
            </a:r>
            <a:r>
              <a:rPr lang="en-GB" sz="1600" dirty="0">
                <a:solidFill>
                  <a:srgbClr val="EA6A50"/>
                </a:solidFill>
                <a:latin typeface="Miriam Libre"/>
                <a:ea typeface="Miriam Libre"/>
                <a:cs typeface="Miriam Libre"/>
                <a:sym typeface="Miriam Libre"/>
              </a:rPr>
              <a:t>|</a:t>
            </a:r>
            <a:r>
              <a:rPr lang="en-GB" sz="1600" dirty="0"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rPr>
              <a:t> </a:t>
            </a:r>
            <a:r>
              <a:rPr lang="en-US" sz="1600" dirty="0"/>
              <a:t>Policy mix peer review over transformative practices</a:t>
            </a:r>
          </a:p>
          <a:p>
            <a:r>
              <a:rPr lang="en-GB" sz="1600" dirty="0"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rPr>
              <a:t>Role of C.E.G.A. </a:t>
            </a:r>
            <a:r>
              <a:rPr lang="en-GB" sz="1600" dirty="0">
                <a:solidFill>
                  <a:srgbClr val="EA6A50"/>
                </a:solidFill>
                <a:latin typeface="Miriam Libre"/>
                <a:ea typeface="Miriam Libre"/>
                <a:cs typeface="Miriam Libre"/>
                <a:sym typeface="Miriam Libre"/>
              </a:rPr>
              <a:t>|</a:t>
            </a:r>
            <a:r>
              <a:rPr lang="en-GB" sz="1600" dirty="0">
                <a:solidFill>
                  <a:srgbClr val="0F165B"/>
                </a:solidFill>
                <a:latin typeface="Miriam Libre"/>
                <a:ea typeface="Miriam Libre"/>
                <a:cs typeface="Miriam Libre"/>
                <a:sym typeface="Miriam Libre"/>
              </a:rPr>
              <a:t> </a:t>
            </a:r>
            <a:r>
              <a:rPr lang="en-US" sz="1600" dirty="0"/>
              <a:t>Contributor</a:t>
            </a:r>
          </a:p>
        </p:txBody>
      </p:sp>
    </p:spTree>
    <p:extLst>
      <p:ext uri="{BB962C8B-B14F-4D97-AF65-F5344CB8AC3E}">
        <p14:creationId xmlns:p14="http://schemas.microsoft.com/office/powerpoint/2010/main" val="126381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9912F-3BC0-4142-B777-53DA7E80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" y="6043366"/>
            <a:ext cx="1119360" cy="5247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591E34-FEC9-4C24-B70F-FE5CED5C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14" y="1764087"/>
            <a:ext cx="8101738" cy="3325236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Act on preschool and school education sets: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The right to access to quality education of every child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Prohibits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the formation of groups in the kindergarten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classes in a school on ethnic grounds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where there peers from different ethnicity enrolled.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mandatory preschool education at the age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of 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A standard for intercultural and civic education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obligation to create additional conditions for children and students for whom the Bulgarian language is not their mother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language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C00000"/>
              </a:solidFill>
            </a:endParaRPr>
          </a:p>
          <a:p>
            <a:pPr marL="228600" indent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xmlns="" id="{01FC5025-4996-4776-8316-49FB78A25646}"/>
              </a:ext>
            </a:extLst>
          </p:cNvPr>
          <p:cNvSpPr txBox="1"/>
          <p:nvPr/>
        </p:nvSpPr>
        <p:spPr>
          <a:xfrm>
            <a:off x="714104" y="1071637"/>
            <a:ext cx="698761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b="1" dirty="0" smtClean="0"/>
              <a:t>Legislative grounds: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7233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9912F-3BC0-4142-B777-53DA7E80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" y="6043366"/>
            <a:ext cx="1119360" cy="5247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591E34-FEC9-4C24-B70F-FE5CED5C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14" y="1764087"/>
            <a:ext cx="8101738" cy="3325236"/>
          </a:xfrm>
        </p:spPr>
        <p:txBody>
          <a:bodyPr anchor="t">
            <a:norm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programs for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catching up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educational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gaps. 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for desegregation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projects, run by local governments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28600" lvl="0" indent="0"/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ducational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mediators and assisting teachers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the relations with the community and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keeping children at school have project based state funding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28600" lvl="0" indent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cross-sectorial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mechanism in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charge to enroll children in risk of drop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 and working on the ground.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C00000"/>
              </a:solidFill>
            </a:endParaRPr>
          </a:p>
          <a:p>
            <a:pPr marL="228600" indent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xmlns="" id="{01FC5025-4996-4776-8316-49FB78A25646}"/>
              </a:ext>
            </a:extLst>
          </p:cNvPr>
          <p:cNvSpPr txBox="1"/>
          <p:nvPr/>
        </p:nvSpPr>
        <p:spPr>
          <a:xfrm>
            <a:off x="652558" y="1071637"/>
            <a:ext cx="698761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b="1" dirty="0" smtClean="0"/>
              <a:t>Targeted measures and resources available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4603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9912F-3BC0-4142-B777-53DA7E80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" y="6043366"/>
            <a:ext cx="1119360" cy="5247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591E34-FEC9-4C24-B70F-FE5CED5C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14" y="1764087"/>
            <a:ext cx="8101738" cy="3325236"/>
          </a:xfrm>
        </p:spPr>
        <p:txBody>
          <a:bodyPr anchor="t"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2019 Report “Balancing school choices and equity”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of OSCE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ranks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Bulgaria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4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 in the level of academic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segregation across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schools, next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to Hungary, France and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Netherlands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dissimilarity index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which illustrates weak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opportunities for lower achievers to communicate with their peers with higher achievements.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following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“the leaders” Peru, Hungary and China, Bulgaria is one of the countries where the socially disadvantaged students are most the often concentrated in schools where lack peers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higher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achievers.</a:t>
            </a:r>
          </a:p>
          <a:p>
            <a:pPr marL="228600" indent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xmlns="" id="{01FC5025-4996-4776-8316-49FB78A25646}"/>
              </a:ext>
            </a:extLst>
          </p:cNvPr>
          <p:cNvSpPr txBox="1"/>
          <p:nvPr/>
        </p:nvSpPr>
        <p:spPr>
          <a:xfrm>
            <a:off x="652558" y="1071637"/>
            <a:ext cx="698761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state of art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4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9912F-3BC0-4142-B777-53DA7E80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" y="6043366"/>
            <a:ext cx="1119360" cy="5247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591E34-FEC9-4C24-B70F-FE5CED5C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14" y="1764087"/>
            <a:ext cx="8101738" cy="3325236"/>
          </a:xfrm>
        </p:spPr>
        <p:txBody>
          <a:bodyPr anchor="t">
            <a:normAutofit/>
          </a:bodyPr>
          <a:lstStyle/>
          <a:p>
            <a:pPr marL="228600" indent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A strong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correlation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between the “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educational poverty”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 and 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social-economic background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students.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59.1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% of students in the lower quartile of the socio-economic index and 43.9% of those in the second one, have results below the critical second level of PISA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a sustainable trend to increase the share of students who fail to reach the basic second level in PISA in reading, mathematics and natural sciences since 2000. </a:t>
            </a:r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In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2000 those are 40.3%, of students, in 2015 – 41.5% in reading, and in 2018 47.1%.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dirty="0" smtClean="0"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xmlns="" id="{01FC5025-4996-4776-8316-49FB78A25646}"/>
              </a:ext>
            </a:extLst>
          </p:cNvPr>
          <p:cNvSpPr txBox="1"/>
          <p:nvPr/>
        </p:nvSpPr>
        <p:spPr>
          <a:xfrm>
            <a:off x="652558" y="1071637"/>
            <a:ext cx="698761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state of art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8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9912F-3BC0-4142-B777-53DA7E80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" y="6043366"/>
            <a:ext cx="1119360" cy="5247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591E34-FEC9-4C24-B70F-FE5CED5C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14" y="1764087"/>
            <a:ext cx="8101738" cy="3325236"/>
          </a:xfrm>
        </p:spPr>
        <p:txBody>
          <a:bodyPr anchor="t">
            <a:normAutofit fontScale="92500" lnSpcReduction="10000"/>
          </a:bodyPr>
          <a:lstStyle/>
          <a:p>
            <a:pPr marL="228600" indent="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Act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on education bans the segregation in class, but doesn’t tackle the one in Roma neighborhoods, nor the seconded one in towns and cities.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The state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“encourages” desegregation 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a project base, which doesn’t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mainstream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the process.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is neither national desegregation policy nor political will the process to be enforced nationally.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As result the segregated schools remain as pockets generating social exclusion.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The results from the external evaluation show that the national programs for bridging the learning gaps are not effective. </a:t>
            </a:r>
            <a:endParaRPr lang="en-US" dirty="0" smtClean="0"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sto MT" panose="02040603050505030304" pitchFamily="18" charset="0"/>
              <a:cs typeface="Times New Roman" panose="02020603050405020304" pitchFamily="18" charset="0"/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xmlns="" id="{01FC5025-4996-4776-8316-49FB78A25646}"/>
              </a:ext>
            </a:extLst>
          </p:cNvPr>
          <p:cNvSpPr txBox="1"/>
          <p:nvPr/>
        </p:nvSpPr>
        <p:spPr>
          <a:xfrm>
            <a:off x="1123868" y="1001299"/>
            <a:ext cx="698761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gaps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5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9912F-3BC0-4142-B777-53DA7E80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" y="6043366"/>
            <a:ext cx="1119360" cy="5247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591E34-FEC9-4C24-B70F-FE5CED5C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314" y="1764087"/>
            <a:ext cx="8101738" cy="3325236"/>
          </a:xfrm>
        </p:spPr>
        <p:txBody>
          <a:bodyPr anchor="t">
            <a:normAutofit/>
          </a:bodyPr>
          <a:lstStyle/>
          <a:p>
            <a:pPr marL="971550" lvl="1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However neither the programs haven’t been evaluated, nor their design has been significantly modified so to booster the </a:t>
            </a:r>
            <a:r>
              <a:rPr lang="en-US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sto MT" panose="02040603050505030304" pitchFamily="18" charset="0"/>
                <a:cs typeface="Times New Roman" panose="02020603050405020304" pitchFamily="18" charset="0"/>
              </a:rPr>
              <a:t>effectiveness.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recent researches on segregated schools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official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on segregation and students’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nor assessment on the state programs for support of the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xmlns="" id="{01FC5025-4996-4776-8316-49FB78A25646}"/>
              </a:ext>
            </a:extLst>
          </p:cNvPr>
          <p:cNvSpPr txBox="1"/>
          <p:nvPr/>
        </p:nvSpPr>
        <p:spPr>
          <a:xfrm>
            <a:off x="292073" y="1087009"/>
            <a:ext cx="618466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riam Libre"/>
                <a:ea typeface="Miriam Libre"/>
                <a:cs typeface="Miriam Libre"/>
                <a:sym typeface="Miriam Libre"/>
              </a:rPr>
              <a:t>The gaps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14237"/>
      </p:ext>
    </p:extLst>
  </p:cSld>
  <p:clrMapOvr>
    <a:masterClrMapping/>
  </p:clrMapOvr>
</p:sld>
</file>

<file path=ppt/theme/theme1.xml><?xml version="1.0" encoding="utf-8"?>
<a:theme xmlns:a="http://schemas.openxmlformats.org/drawingml/2006/main" name="i4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642</Words>
  <Application>Microsoft Office PowerPoint</Application>
  <PresentationFormat>On-screen Show (4:3)</PresentationFormat>
  <Paragraphs>88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Miriam Libre</vt:lpstr>
      <vt:lpstr>Symbol</vt:lpstr>
      <vt:lpstr>Calibri</vt:lpstr>
      <vt:lpstr>Wingdings</vt:lpstr>
      <vt:lpstr>Calisto MT</vt:lpstr>
      <vt:lpstr>Times New Roman</vt:lpstr>
      <vt:lpstr>i4s</vt:lpstr>
      <vt:lpstr>Microsoft Word Document</vt:lpstr>
      <vt:lpstr>Online workshop on WP 1 December 14,2021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Ralitza Sechkova</dc:creator>
  <cp:lastModifiedBy>Lyuba Batembergska</cp:lastModifiedBy>
  <cp:revision>77</cp:revision>
  <dcterms:modified xsi:type="dcterms:W3CDTF">2021-12-14T07:53:40Z</dcterms:modified>
</cp:coreProperties>
</file>